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6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</p:sldIdLst>
  <p:sldSz cy="5143500" cx="9144000"/>
  <p:notesSz cx="6858000" cy="9144000"/>
  <p:embeddedFontLst>
    <p:embeddedFont>
      <p:font typeface="VT323"/>
      <p:regular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slide" Target="slides/slide31.xml"/><Relationship Id="rId12" Type="http://schemas.openxmlformats.org/officeDocument/2006/relationships/slide" Target="slides/slide8.xml"/><Relationship Id="rId34" Type="http://schemas.openxmlformats.org/officeDocument/2006/relationships/slide" Target="slides/slide30.xml"/><Relationship Id="rId15" Type="http://schemas.openxmlformats.org/officeDocument/2006/relationships/slide" Target="slides/slide11.xml"/><Relationship Id="rId37" Type="http://schemas.openxmlformats.org/officeDocument/2006/relationships/slide" Target="slides/slide33.xml"/><Relationship Id="rId14" Type="http://schemas.openxmlformats.org/officeDocument/2006/relationships/slide" Target="slides/slide10.xml"/><Relationship Id="rId36" Type="http://schemas.openxmlformats.org/officeDocument/2006/relationships/slide" Target="slides/slide32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38" Type="http://schemas.openxmlformats.org/officeDocument/2006/relationships/font" Target="fonts/VT323-regular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0" name="Google Shape;160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7" name="Google Shape;167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317899b5def_1_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4" name="Google Shape;174;g317899b5def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317899b5def_1_2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317899b5def_1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8" name="Google Shape;188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5" name="Google Shape;195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17899b5def_1_3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317899b5def_1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9" name="Google Shape;209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317899b5def_1_4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317899b5def_1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317899b5def_1_5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317899b5def_1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317899b5def_1_6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317899b5def_1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317899b5def_1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g317899b5def_1_6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9" name="Google Shape;259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314039e7dc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g314039e7dce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317899b5def_1_4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317899b5def_1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8" name="Google Shape;278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5" name="Google Shape;285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317899b5def_1_7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317899b5def_1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317899b5def_1_8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317899b5def_1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0" name="Google Shape;310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17899b5def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17899b5de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17899b5def_1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17899b5def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itle Slide">
  <p:cSld name="2_Title Slid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540328" y="1334954"/>
            <a:ext cx="6063344" cy="23865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>
  <p:cSld name="1_Title Slide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9" name="Google Shape;59;p12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0" name="Google Shape;60;p12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1" name="Google Shape;61;p1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2" name="Google Shape;62;p1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3" name="Google Shape;63;p1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3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13"/>
          <p:cNvSpPr txBox="1"/>
          <p:nvPr>
            <p:ph idx="1" type="body"/>
          </p:nvPr>
        </p:nvSpPr>
        <p:spPr>
          <a:xfrm>
            <a:off x="629841" y="1260872"/>
            <a:ext cx="38682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67" name="Google Shape;67;p13"/>
          <p:cNvSpPr txBox="1"/>
          <p:nvPr>
            <p:ph idx="2" type="body"/>
          </p:nvPr>
        </p:nvSpPr>
        <p:spPr>
          <a:xfrm>
            <a:off x="629841" y="1878806"/>
            <a:ext cx="3868200" cy="27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8" name="Google Shape;68;p13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69" name="Google Shape;69;p13"/>
          <p:cNvSpPr txBox="1"/>
          <p:nvPr>
            <p:ph idx="4" type="body"/>
          </p:nvPr>
        </p:nvSpPr>
        <p:spPr>
          <a:xfrm>
            <a:off x="4629150" y="1878806"/>
            <a:ext cx="3887400" cy="27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0" name="Google Shape;70;p1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5" name="Google Shape;75;p1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" name="Google Shape;80;p1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" name="Google Shape;81;p1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/>
          <p:nvPr>
            <p:ph type="title"/>
          </p:nvPr>
        </p:nvSpPr>
        <p:spPr>
          <a:xfrm>
            <a:off x="629841" y="342900"/>
            <a:ext cx="29493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6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810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619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238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indent="-3238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indent="-3238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85" name="Google Shape;85;p16"/>
          <p:cNvSpPr txBox="1"/>
          <p:nvPr>
            <p:ph idx="2" type="body"/>
          </p:nvPr>
        </p:nvSpPr>
        <p:spPr>
          <a:xfrm>
            <a:off x="629841" y="1543050"/>
            <a:ext cx="29493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86" name="Google Shape;86;p1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" name="Google Shape;87;p1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/>
          <p:cNvSpPr txBox="1"/>
          <p:nvPr>
            <p:ph type="title"/>
          </p:nvPr>
        </p:nvSpPr>
        <p:spPr>
          <a:xfrm>
            <a:off x="629841" y="342900"/>
            <a:ext cx="29493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" name="Google Shape;91;p17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92" name="Google Shape;92;p17"/>
          <p:cNvSpPr txBox="1"/>
          <p:nvPr>
            <p:ph idx="1" type="body"/>
          </p:nvPr>
        </p:nvSpPr>
        <p:spPr>
          <a:xfrm>
            <a:off x="629841" y="1543050"/>
            <a:ext cx="29493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93" name="Google Shape;93;p1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4" name="Google Shape;94;p1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5" name="Google Shape;95;p1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8" name="Google Shape;98;p18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99" name="Google Shape;99;p1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0" name="Google Shape;100;p1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1" name="Google Shape;101;p1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9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4" name="Google Shape;104;p19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05" name="Google Shape;105;p1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6" name="Google Shape;106;p1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7" name="Google Shape;107;p1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CUSTOM">
    <p:bg>
      <p:bgPr>
        <a:solidFill>
          <a:schemeClr val="dk1"/>
        </a:solid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2">
  <p:cSld name="CUSTOM_1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itle Slide">
  <p:cSld name="3_Title Slide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5"/>
          <p:cNvSpPr/>
          <p:nvPr/>
        </p:nvSpPr>
        <p:spPr>
          <a:xfrm>
            <a:off x="4322064" y="2384552"/>
            <a:ext cx="3256280" cy="817880"/>
          </a:xfrm>
          <a:prstGeom prst="rect">
            <a:avLst/>
          </a:prstGeom>
          <a:solidFill>
            <a:srgbClr val="326CE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5"/>
          <p:cNvSpPr txBox="1"/>
          <p:nvPr/>
        </p:nvSpPr>
        <p:spPr>
          <a:xfrm>
            <a:off x="4267311" y="1182624"/>
            <a:ext cx="377539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CA" sz="4800" u="none" cap="none" strike="noStrike">
                <a:solidFill>
                  <a:srgbClr val="326CE5"/>
                </a:solidFill>
                <a:latin typeface="VT323"/>
                <a:ea typeface="VT323"/>
                <a:cs typeface="VT323"/>
                <a:sym typeface="VT323"/>
              </a:rPr>
              <a:t>CLOUD NATIVE &amp;</a:t>
            </a:r>
            <a:endParaRPr/>
          </a:p>
        </p:txBody>
      </p:sp>
      <p:sp>
        <p:nvSpPr>
          <p:cNvPr id="20" name="Google Shape;20;p5"/>
          <p:cNvSpPr txBox="1"/>
          <p:nvPr/>
        </p:nvSpPr>
        <p:spPr>
          <a:xfrm>
            <a:off x="4267311" y="1665966"/>
            <a:ext cx="2765501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CA" sz="4800" u="none" cap="none" strike="noStrike">
                <a:solidFill>
                  <a:srgbClr val="326CE5"/>
                </a:solidFill>
                <a:latin typeface="VT323"/>
                <a:ea typeface="VT323"/>
                <a:cs typeface="VT323"/>
                <a:sym typeface="VT323"/>
              </a:rPr>
              <a:t>KUBERNETES</a:t>
            </a:r>
            <a:endParaRPr/>
          </a:p>
        </p:txBody>
      </p:sp>
      <p:sp>
        <p:nvSpPr>
          <p:cNvPr id="21" name="Google Shape;21;p5"/>
          <p:cNvSpPr txBox="1"/>
          <p:nvPr/>
        </p:nvSpPr>
        <p:spPr>
          <a:xfrm>
            <a:off x="4267311" y="3071745"/>
            <a:ext cx="3528530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CA" sz="4800" u="none" cap="none" strike="noStrike">
                <a:solidFill>
                  <a:srgbClr val="326CE5"/>
                </a:solidFill>
                <a:latin typeface="VT323"/>
                <a:ea typeface="VT323"/>
                <a:cs typeface="VT323"/>
                <a:sym typeface="VT323"/>
              </a:rPr>
              <a:t>NORTH AMERICA</a:t>
            </a:r>
            <a:endParaRPr/>
          </a:p>
        </p:txBody>
      </p:sp>
      <p:sp>
        <p:nvSpPr>
          <p:cNvPr id="22" name="Google Shape;22;p5"/>
          <p:cNvSpPr txBox="1"/>
          <p:nvPr/>
        </p:nvSpPr>
        <p:spPr>
          <a:xfrm>
            <a:off x="5131329" y="2353159"/>
            <a:ext cx="1721946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CA" sz="4800" u="none" cap="none" strike="noStrike">
                <a:solidFill>
                  <a:schemeClr val="lt1"/>
                </a:solidFill>
                <a:latin typeface="VT323"/>
                <a:ea typeface="VT323"/>
                <a:cs typeface="VT323"/>
                <a:sym typeface="VT323"/>
              </a:rPr>
              <a:t>AI DAY</a:t>
            </a:r>
            <a:endParaRPr/>
          </a:p>
        </p:txBody>
      </p:sp>
      <p:sp>
        <p:nvSpPr>
          <p:cNvPr id="23" name="Google Shape;23;p5"/>
          <p:cNvSpPr txBox="1"/>
          <p:nvPr/>
        </p:nvSpPr>
        <p:spPr>
          <a:xfrm>
            <a:off x="0" y="4681835"/>
            <a:ext cx="1701689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CA" sz="2400" u="none" cap="none" strike="noStrike">
                <a:solidFill>
                  <a:srgbClr val="326CE5"/>
                </a:solidFill>
                <a:latin typeface="VT323"/>
                <a:ea typeface="VT323"/>
                <a:cs typeface="VT323"/>
                <a:sym typeface="VT323"/>
              </a:rPr>
              <a:t>lawrence.dev</a:t>
            </a:r>
            <a:endParaRPr b="0" i="0" sz="2400" u="none" cap="none" strike="noStrike">
              <a:solidFill>
                <a:srgbClr val="326CE5"/>
              </a:solidFill>
              <a:latin typeface="VT323"/>
              <a:ea typeface="VT323"/>
              <a:cs typeface="VT323"/>
              <a:sym typeface="VT323"/>
            </a:endParaRPr>
          </a:p>
        </p:txBody>
      </p:sp>
      <p:pic>
        <p:nvPicPr>
          <p:cNvPr descr="A blue hexagon with white lines&#10;&#10;Description automatically generated" id="24" name="Google Shape;24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540800" y="1335600"/>
            <a:ext cx="2463382" cy="238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3_Title Slide 2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/>
          <p:nvPr/>
        </p:nvSpPr>
        <p:spPr>
          <a:xfrm>
            <a:off x="7727648" y="457400"/>
            <a:ext cx="1208434" cy="310353"/>
          </a:xfrm>
          <a:prstGeom prst="rect">
            <a:avLst/>
          </a:prstGeom>
          <a:solidFill>
            <a:srgbClr val="326CE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27;p6"/>
          <p:cNvSpPr txBox="1"/>
          <p:nvPr/>
        </p:nvSpPr>
        <p:spPr>
          <a:xfrm>
            <a:off x="7636319" y="-1572"/>
            <a:ext cx="150768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CA" sz="1800" u="none" cap="none" strike="noStrike">
                <a:solidFill>
                  <a:srgbClr val="326CE5"/>
                </a:solidFill>
                <a:latin typeface="VT323"/>
                <a:ea typeface="VT323"/>
                <a:cs typeface="VT323"/>
                <a:sym typeface="VT323"/>
              </a:rPr>
              <a:t>CLOUD NATIVE &amp;</a:t>
            </a:r>
            <a:endParaRPr/>
          </a:p>
        </p:txBody>
      </p:sp>
      <p:sp>
        <p:nvSpPr>
          <p:cNvPr id="28" name="Google Shape;28;p6"/>
          <p:cNvSpPr txBox="1"/>
          <p:nvPr/>
        </p:nvSpPr>
        <p:spPr>
          <a:xfrm>
            <a:off x="7636319" y="177909"/>
            <a:ext cx="150768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CA" sz="1800" u="none" cap="none" strike="noStrike">
                <a:solidFill>
                  <a:srgbClr val="326CE5"/>
                </a:solidFill>
                <a:latin typeface="VT323"/>
                <a:ea typeface="VT323"/>
                <a:cs typeface="VT323"/>
                <a:sym typeface="VT323"/>
              </a:rPr>
              <a:t>KUBERNETES</a:t>
            </a:r>
            <a:endParaRPr/>
          </a:p>
        </p:txBody>
      </p:sp>
      <p:sp>
        <p:nvSpPr>
          <p:cNvPr id="29" name="Google Shape;29;p6"/>
          <p:cNvSpPr txBox="1"/>
          <p:nvPr/>
        </p:nvSpPr>
        <p:spPr>
          <a:xfrm>
            <a:off x="7636319" y="689912"/>
            <a:ext cx="150768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CA" sz="1800" u="none" cap="none" strike="noStrike">
                <a:solidFill>
                  <a:srgbClr val="326CE5"/>
                </a:solidFill>
                <a:latin typeface="VT323"/>
                <a:ea typeface="VT323"/>
                <a:cs typeface="VT323"/>
                <a:sym typeface="VT323"/>
              </a:rPr>
              <a:t>NORTH AMERICA</a:t>
            </a:r>
            <a:endParaRPr/>
          </a:p>
        </p:txBody>
      </p:sp>
      <p:sp>
        <p:nvSpPr>
          <p:cNvPr id="30" name="Google Shape;30;p6"/>
          <p:cNvSpPr txBox="1"/>
          <p:nvPr/>
        </p:nvSpPr>
        <p:spPr>
          <a:xfrm>
            <a:off x="7845600" y="412521"/>
            <a:ext cx="972530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CA" sz="2000" u="none" cap="none" strike="noStrike">
                <a:solidFill>
                  <a:schemeClr val="lt1"/>
                </a:solidFill>
                <a:latin typeface="VT323"/>
                <a:ea typeface="VT323"/>
                <a:cs typeface="VT323"/>
                <a:sym typeface="VT323"/>
              </a:rPr>
              <a:t>AI DAY</a:t>
            </a:r>
            <a:endParaRPr/>
          </a:p>
        </p:txBody>
      </p:sp>
      <p:sp>
        <p:nvSpPr>
          <p:cNvPr id="31" name="Google Shape;31;p6"/>
          <p:cNvSpPr txBox="1"/>
          <p:nvPr/>
        </p:nvSpPr>
        <p:spPr>
          <a:xfrm>
            <a:off x="0" y="4681835"/>
            <a:ext cx="1701689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CA" sz="2400" u="none" cap="none" strike="noStrike">
                <a:solidFill>
                  <a:srgbClr val="326CE5"/>
                </a:solidFill>
                <a:latin typeface="VT323"/>
                <a:ea typeface="VT323"/>
                <a:cs typeface="VT323"/>
                <a:sym typeface="VT323"/>
              </a:rPr>
              <a:t>lawrence.dev</a:t>
            </a:r>
            <a:endParaRPr b="0" i="0" sz="2400" u="none" cap="none" strike="noStrike">
              <a:solidFill>
                <a:srgbClr val="326CE5"/>
              </a:solidFill>
              <a:latin typeface="VT323"/>
              <a:ea typeface="VT323"/>
              <a:cs typeface="VT323"/>
              <a:sym typeface="VT323"/>
            </a:endParaRPr>
          </a:p>
        </p:txBody>
      </p:sp>
      <p:pic>
        <p:nvPicPr>
          <p:cNvPr descr="A blue hexagon with white lines&#10;&#10;Description automatically generated" id="32" name="Google Shape;32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725396" y="98335"/>
            <a:ext cx="909613" cy="8813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3_Title Slide 3">
    <p:bg>
      <p:bgPr>
        <a:solidFill>
          <a:schemeClr val="lt1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/>
          <p:nvPr/>
        </p:nvSpPr>
        <p:spPr>
          <a:xfrm>
            <a:off x="0" y="0"/>
            <a:ext cx="9144000" cy="781050"/>
          </a:xfrm>
          <a:prstGeom prst="rect">
            <a:avLst/>
          </a:prstGeom>
          <a:gradFill>
            <a:gsLst>
              <a:gs pos="0">
                <a:srgbClr val="316CE5">
                  <a:alpha val="29019"/>
                </a:srgbClr>
              </a:gs>
              <a:gs pos="100000">
                <a:schemeClr val="lt1"/>
              </a:gs>
            </a:gsLst>
            <a:lin ang="102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Google Shape;35;p7"/>
          <p:cNvSpPr/>
          <p:nvPr/>
        </p:nvSpPr>
        <p:spPr>
          <a:xfrm>
            <a:off x="7994348" y="376779"/>
            <a:ext cx="1067102" cy="226471"/>
          </a:xfrm>
          <a:prstGeom prst="rect">
            <a:avLst/>
          </a:prstGeom>
          <a:solidFill>
            <a:srgbClr val="326CE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Google Shape;36;p7"/>
          <p:cNvSpPr txBox="1"/>
          <p:nvPr/>
        </p:nvSpPr>
        <p:spPr>
          <a:xfrm>
            <a:off x="7903019" y="-46607"/>
            <a:ext cx="1253681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CA" sz="1400" u="none" cap="none" strike="noStrike">
                <a:solidFill>
                  <a:srgbClr val="326CE5"/>
                </a:solidFill>
                <a:latin typeface="VT323"/>
                <a:ea typeface="VT323"/>
                <a:cs typeface="VT323"/>
                <a:sym typeface="VT323"/>
              </a:rPr>
              <a:t>CLOUD NATIVE &amp;</a:t>
            </a:r>
            <a:endParaRPr/>
          </a:p>
        </p:txBody>
      </p:sp>
      <p:sp>
        <p:nvSpPr>
          <p:cNvPr id="37" name="Google Shape;37;p7"/>
          <p:cNvSpPr txBox="1"/>
          <p:nvPr/>
        </p:nvSpPr>
        <p:spPr>
          <a:xfrm>
            <a:off x="7903019" y="124636"/>
            <a:ext cx="1208435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CA" sz="1400" u="none" cap="none" strike="noStrike">
                <a:solidFill>
                  <a:srgbClr val="326CE5"/>
                </a:solidFill>
                <a:latin typeface="VT323"/>
                <a:ea typeface="VT323"/>
                <a:cs typeface="VT323"/>
                <a:sym typeface="VT323"/>
              </a:rPr>
              <a:t>KUBERNETES</a:t>
            </a:r>
            <a:endParaRPr/>
          </a:p>
        </p:txBody>
      </p:sp>
      <p:sp>
        <p:nvSpPr>
          <p:cNvPr id="38" name="Google Shape;38;p7"/>
          <p:cNvSpPr txBox="1"/>
          <p:nvPr/>
        </p:nvSpPr>
        <p:spPr>
          <a:xfrm>
            <a:off x="7903019" y="526926"/>
            <a:ext cx="1299763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CA" sz="1400" u="none" cap="none" strike="noStrike">
                <a:solidFill>
                  <a:srgbClr val="326CE5"/>
                </a:solidFill>
                <a:latin typeface="VT323"/>
                <a:ea typeface="VT323"/>
                <a:cs typeface="VT323"/>
                <a:sym typeface="VT323"/>
              </a:rPr>
              <a:t>NORTH AMERICA</a:t>
            </a:r>
            <a:endParaRPr/>
          </a:p>
        </p:txBody>
      </p:sp>
      <p:sp>
        <p:nvSpPr>
          <p:cNvPr id="39" name="Google Shape;39;p7"/>
          <p:cNvSpPr txBox="1"/>
          <p:nvPr/>
        </p:nvSpPr>
        <p:spPr>
          <a:xfrm>
            <a:off x="8020971" y="325131"/>
            <a:ext cx="97253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CA" sz="1400" u="none" cap="none" strike="noStrike">
                <a:solidFill>
                  <a:schemeClr val="lt1"/>
                </a:solidFill>
                <a:latin typeface="VT323"/>
                <a:ea typeface="VT323"/>
                <a:cs typeface="VT323"/>
                <a:sym typeface="VT323"/>
              </a:rPr>
              <a:t>AI DAY</a:t>
            </a:r>
            <a:endParaRPr/>
          </a:p>
        </p:txBody>
      </p:sp>
      <p:sp>
        <p:nvSpPr>
          <p:cNvPr id="40" name="Google Shape;40;p7"/>
          <p:cNvSpPr txBox="1"/>
          <p:nvPr/>
        </p:nvSpPr>
        <p:spPr>
          <a:xfrm>
            <a:off x="0" y="4681835"/>
            <a:ext cx="1701689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CA" sz="2400" u="none" cap="none" strike="noStrike">
                <a:solidFill>
                  <a:srgbClr val="326CE5"/>
                </a:solidFill>
                <a:latin typeface="VT323"/>
                <a:ea typeface="VT323"/>
                <a:cs typeface="VT323"/>
                <a:sym typeface="VT323"/>
              </a:rPr>
              <a:t>lawrence.dev</a:t>
            </a:r>
            <a:endParaRPr b="0" i="0" sz="2400" u="none" cap="none" strike="noStrike">
              <a:solidFill>
                <a:srgbClr val="326CE5"/>
              </a:solidFill>
              <a:latin typeface="VT323"/>
              <a:ea typeface="VT323"/>
              <a:cs typeface="VT323"/>
              <a:sym typeface="VT323"/>
            </a:endParaRPr>
          </a:p>
        </p:txBody>
      </p:sp>
      <p:sp>
        <p:nvSpPr>
          <p:cNvPr id="41" name="Google Shape;41;p7"/>
          <p:cNvSpPr txBox="1"/>
          <p:nvPr/>
        </p:nvSpPr>
        <p:spPr>
          <a:xfrm>
            <a:off x="276818" y="156192"/>
            <a:ext cx="6785703" cy="457018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CA" sz="2800" u="none" cap="none" strike="noStrike">
                <a:solidFill>
                  <a:srgbClr val="316CE5"/>
                </a:solidFill>
                <a:latin typeface="VT323"/>
                <a:ea typeface="VT323"/>
                <a:cs typeface="VT323"/>
                <a:sym typeface="VT323"/>
              </a:rPr>
              <a:t>ATTACK, DEFENSE &amp; DANGER IN THE AGE OF A.I.</a:t>
            </a:r>
            <a:endParaRPr b="1" i="0" sz="2800" u="none" cap="none" strike="noStrike">
              <a:solidFill>
                <a:srgbClr val="316CE5"/>
              </a:solidFill>
              <a:latin typeface="VT323"/>
              <a:ea typeface="VT323"/>
              <a:cs typeface="VT323"/>
              <a:sym typeface="VT323"/>
            </a:endParaRPr>
          </a:p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333644" y="1722990"/>
            <a:ext cx="8476712" cy="279100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  <a:defRPr sz="2400"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-3429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 sz="2000"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indent="-3238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Char char="•"/>
              <a:defRPr sz="1600"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43" name="Google Shape;43;p7"/>
          <p:cNvSpPr txBox="1"/>
          <p:nvPr>
            <p:ph idx="2" type="body"/>
          </p:nvPr>
        </p:nvSpPr>
        <p:spPr>
          <a:xfrm>
            <a:off x="333645" y="887124"/>
            <a:ext cx="8476712" cy="70326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  <a:defRPr sz="3600"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-3429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2pPr>
            <a:lvl3pPr indent="-3238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pic>
        <p:nvPicPr>
          <p:cNvPr descr="A blue hexagon with white lines&#10;&#10;Description automatically generated" id="44" name="Google Shape;44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13021" y="45971"/>
            <a:ext cx="713378" cy="69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696891" y="194133"/>
            <a:ext cx="2239191" cy="8813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9"/>
          <p:cNvSpPr txBox="1"/>
          <p:nvPr>
            <p:ph type="title"/>
          </p:nvPr>
        </p:nvSpPr>
        <p:spPr>
          <a:xfrm>
            <a:off x="623888" y="1282303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9" name="Google Shape;49;p9"/>
          <p:cNvSpPr txBox="1"/>
          <p:nvPr>
            <p:ph idx="1" type="body"/>
          </p:nvPr>
        </p:nvSpPr>
        <p:spPr>
          <a:xfrm>
            <a:off x="623888" y="3442097"/>
            <a:ext cx="78867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0" name="Google Shape;50;p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1" name="Google Shape;51;p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2" name="Google Shape;52;p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solidFill>
          <a:schemeClr val="lt1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0"/>
          <p:cNvSpPr/>
          <p:nvPr/>
        </p:nvSpPr>
        <p:spPr>
          <a:xfrm>
            <a:off x="0" y="0"/>
            <a:ext cx="9144000" cy="701566"/>
          </a:xfrm>
          <a:prstGeom prst="rect">
            <a:avLst/>
          </a:prstGeom>
          <a:gradFill>
            <a:gsLst>
              <a:gs pos="0">
                <a:srgbClr val="316CE5">
                  <a:alpha val="29019"/>
                </a:srgbClr>
              </a:gs>
              <a:gs pos="100000">
                <a:schemeClr val="lt1"/>
              </a:gs>
            </a:gsLst>
            <a:lin ang="102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5" name="Google Shape;55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89669" y="108443"/>
            <a:ext cx="1237705" cy="4871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theme" Target="../theme/theme1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16CE5">
                <a:alpha val="29019"/>
              </a:srgbClr>
            </a:gs>
            <a:gs pos="100000">
              <a:schemeClr val="lt1"/>
            </a:gs>
          </a:gsLst>
          <a:lin ang="10200000" scaled="0"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Relationship Id="rId4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png"/><Relationship Id="rId4" Type="http://schemas.openxmlformats.org/officeDocument/2006/relationships/image" Target="../media/image1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0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9"/>
          <p:cNvSpPr txBox="1"/>
          <p:nvPr>
            <p:ph idx="1" type="body"/>
          </p:nvPr>
        </p:nvSpPr>
        <p:spPr>
          <a:xfrm>
            <a:off x="333644" y="1722990"/>
            <a:ext cx="8476712" cy="279100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/>
          </a:p>
          <a:p>
            <a: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/>
          </a:p>
        </p:txBody>
      </p:sp>
      <p:sp>
        <p:nvSpPr>
          <p:cNvPr id="163" name="Google Shape;163;p29"/>
          <p:cNvSpPr txBox="1"/>
          <p:nvPr>
            <p:ph idx="2" type="body"/>
          </p:nvPr>
        </p:nvSpPr>
        <p:spPr>
          <a:xfrm>
            <a:off x="333645" y="887124"/>
            <a:ext cx="8476712" cy="70326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9525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rPr lang="en-CA"/>
              <a:t>Attack: Exploit Generation</a:t>
            </a:r>
            <a:endParaRPr/>
          </a:p>
        </p:txBody>
      </p:sp>
      <p:sp>
        <p:nvSpPr>
          <p:cNvPr id="164" name="Google Shape;164;p29"/>
          <p:cNvSpPr txBox="1"/>
          <p:nvPr/>
        </p:nvSpPr>
        <p:spPr>
          <a:xfrm>
            <a:off x="486044" y="1875390"/>
            <a:ext cx="8476712" cy="279100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</a:pPr>
            <a:r>
              <a:rPr b="0" i="0" lang="en-CA" sz="24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Lowers barrier to entry for attackers</a:t>
            </a:r>
            <a:endParaRPr/>
          </a:p>
          <a:p>
            <a: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</a:pPr>
            <a:r>
              <a:rPr b="0" i="0" lang="en-CA" sz="24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Enables rapid prototyping and iteration</a:t>
            </a:r>
            <a:endParaRPr/>
          </a:p>
          <a:p>
            <a: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</a:pPr>
            <a:r>
              <a:rPr b="0" i="0" lang="en-CA" sz="24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High tolerance for poor code quality</a:t>
            </a:r>
            <a:endParaRPr/>
          </a:p>
          <a:p>
            <a: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</a:pPr>
            <a:r>
              <a:rPr b="0" i="0" lang="en-CA" sz="24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Resilient against signature-based detection</a:t>
            </a:r>
            <a:endParaRPr/>
          </a:p>
          <a:p>
            <a:pPr indent="0" lvl="0" marL="9525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b="0" i="0" lang="en-CA" sz="24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	(compared to off-the-shelf exploit code)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0"/>
          <p:cNvSpPr txBox="1"/>
          <p:nvPr>
            <p:ph idx="1" type="body"/>
          </p:nvPr>
        </p:nvSpPr>
        <p:spPr>
          <a:xfrm>
            <a:off x="333644" y="1722990"/>
            <a:ext cx="8476712" cy="279100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/>
          </a:p>
          <a:p>
            <a: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/>
          </a:p>
        </p:txBody>
      </p:sp>
      <p:sp>
        <p:nvSpPr>
          <p:cNvPr id="170" name="Google Shape;170;p30"/>
          <p:cNvSpPr txBox="1"/>
          <p:nvPr>
            <p:ph idx="2" type="body"/>
          </p:nvPr>
        </p:nvSpPr>
        <p:spPr>
          <a:xfrm>
            <a:off x="333645" y="887124"/>
            <a:ext cx="8476712" cy="70326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9525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rPr lang="en-CA"/>
              <a:t>Demo: Exploit generation (with jailbreak)</a:t>
            </a:r>
            <a:endParaRPr/>
          </a:p>
        </p:txBody>
      </p:sp>
      <p:sp>
        <p:nvSpPr>
          <p:cNvPr id="171" name="Google Shape;171;p30"/>
          <p:cNvSpPr txBox="1"/>
          <p:nvPr/>
        </p:nvSpPr>
        <p:spPr>
          <a:xfrm>
            <a:off x="486044" y="1875390"/>
            <a:ext cx="8476712" cy="279100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</a:pPr>
            <a:r>
              <a:rPr b="0" i="0" lang="en-CA" sz="24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Credit: Marco Figueroa</a:t>
            </a:r>
            <a:endParaRPr b="0" i="0" sz="2400" u="none" cap="none" strike="noStrike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-3810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wentieth Century"/>
              <a:buChar char="•"/>
            </a:pPr>
            <a:r>
              <a:rPr lang="en-CA" sz="24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Sadly for my demo but happily for our collective security, Marco's exploit has been patched in recent weeks.</a:t>
            </a:r>
            <a:endParaRPr sz="24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1"/>
          <p:cNvSpPr txBox="1"/>
          <p:nvPr>
            <p:ph idx="1" type="body"/>
          </p:nvPr>
        </p:nvSpPr>
        <p:spPr>
          <a:xfrm>
            <a:off x="333644" y="1722990"/>
            <a:ext cx="8476800" cy="27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/>
          </a:p>
          <a:p>
            <a: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/>
          </a:p>
        </p:txBody>
      </p:sp>
      <p:sp>
        <p:nvSpPr>
          <p:cNvPr id="177" name="Google Shape;177;p31"/>
          <p:cNvSpPr txBox="1"/>
          <p:nvPr>
            <p:ph idx="2" type="body"/>
          </p:nvPr>
        </p:nvSpPr>
        <p:spPr>
          <a:xfrm>
            <a:off x="333645" y="887124"/>
            <a:ext cx="8476800" cy="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9525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rPr lang="en-CA"/>
              <a:t>Demo: Exploit generation</a:t>
            </a:r>
            <a:endParaRPr/>
          </a:p>
        </p:txBody>
      </p:sp>
      <p:sp>
        <p:nvSpPr>
          <p:cNvPr id="178" name="Google Shape;178;p31"/>
          <p:cNvSpPr txBox="1"/>
          <p:nvPr/>
        </p:nvSpPr>
        <p:spPr>
          <a:xfrm>
            <a:off x="486044" y="1875390"/>
            <a:ext cx="8476800" cy="27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810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wentieth Century"/>
              <a:buChar char="•"/>
            </a:pPr>
            <a:r>
              <a:rPr lang="en-CA" sz="24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This method requires more effort on the part of the attacker as it won't generate a complete exploit on its own.</a:t>
            </a:r>
            <a:endParaRPr sz="24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-3810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wentieth Century"/>
              <a:buChar char="•"/>
            </a:pPr>
            <a:r>
              <a:rPr lang="en-CA" sz="24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An attacker with limited coding skills and domain knowledge would still be able to rapidly build exploits.</a:t>
            </a:r>
            <a:endParaRPr sz="24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4" name="Google Shape;18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1825" y="3"/>
            <a:ext cx="4302178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"/>
            <a:ext cx="4302174" cy="51434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3"/>
          <p:cNvSpPr txBox="1"/>
          <p:nvPr>
            <p:ph idx="1" type="body"/>
          </p:nvPr>
        </p:nvSpPr>
        <p:spPr>
          <a:xfrm>
            <a:off x="333644" y="1722990"/>
            <a:ext cx="8476712" cy="279100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/>
          </a:p>
          <a:p>
            <a: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/>
          </a:p>
        </p:txBody>
      </p:sp>
      <p:sp>
        <p:nvSpPr>
          <p:cNvPr id="191" name="Google Shape;191;p33"/>
          <p:cNvSpPr txBox="1"/>
          <p:nvPr>
            <p:ph idx="2" type="body"/>
          </p:nvPr>
        </p:nvSpPr>
        <p:spPr>
          <a:xfrm>
            <a:off x="333645" y="887124"/>
            <a:ext cx="8476712" cy="70326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9525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rPr lang="en-CA"/>
              <a:t>Attack: Obfuscation</a:t>
            </a:r>
            <a:endParaRPr/>
          </a:p>
        </p:txBody>
      </p:sp>
      <p:sp>
        <p:nvSpPr>
          <p:cNvPr id="192" name="Google Shape;192;p33"/>
          <p:cNvSpPr txBox="1"/>
          <p:nvPr/>
        </p:nvSpPr>
        <p:spPr>
          <a:xfrm>
            <a:off x="486044" y="1875390"/>
            <a:ext cx="8476712" cy="279100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</a:pPr>
            <a:r>
              <a:rPr b="0" i="0" lang="en-CA" sz="24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Evades detection by some runtime and static analysis tools.</a:t>
            </a:r>
            <a:endParaRPr/>
          </a:p>
          <a:p>
            <a: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</a:pPr>
            <a:r>
              <a:rPr b="0" i="0" lang="en-CA" sz="24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Can be leveraged in “trusted maintainer” supply chain attacks.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4"/>
          <p:cNvSpPr txBox="1"/>
          <p:nvPr>
            <p:ph idx="1" type="body"/>
          </p:nvPr>
        </p:nvSpPr>
        <p:spPr>
          <a:xfrm>
            <a:off x="333644" y="1722990"/>
            <a:ext cx="8476712" cy="279100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/>
          </a:p>
          <a:p>
            <a: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/>
          </a:p>
        </p:txBody>
      </p:sp>
      <p:sp>
        <p:nvSpPr>
          <p:cNvPr id="198" name="Google Shape;198;p34"/>
          <p:cNvSpPr txBox="1"/>
          <p:nvPr>
            <p:ph idx="2" type="body"/>
          </p:nvPr>
        </p:nvSpPr>
        <p:spPr>
          <a:xfrm>
            <a:off x="333645" y="887124"/>
            <a:ext cx="8476712" cy="70326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9525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rPr lang="en-CA"/>
              <a:t>Demo: Obfuscation</a:t>
            </a:r>
            <a:endParaRPr/>
          </a:p>
        </p:txBody>
      </p:sp>
      <p:sp>
        <p:nvSpPr>
          <p:cNvPr id="199" name="Google Shape;199;p34"/>
          <p:cNvSpPr txBox="1"/>
          <p:nvPr/>
        </p:nvSpPr>
        <p:spPr>
          <a:xfrm>
            <a:off x="486044" y="1875390"/>
            <a:ext cx="8476712" cy="279100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9525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5" name="Google Shape;20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"/>
            <a:ext cx="4302178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41828" y="3"/>
            <a:ext cx="4302174" cy="51434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6"/>
          <p:cNvSpPr txBox="1"/>
          <p:nvPr>
            <p:ph idx="1" type="body"/>
          </p:nvPr>
        </p:nvSpPr>
        <p:spPr>
          <a:xfrm>
            <a:off x="333644" y="1722990"/>
            <a:ext cx="8476712" cy="279100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/>
          </a:p>
          <a:p>
            <a: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/>
          </a:p>
        </p:txBody>
      </p:sp>
      <p:sp>
        <p:nvSpPr>
          <p:cNvPr id="212" name="Google Shape;212;p36"/>
          <p:cNvSpPr txBox="1"/>
          <p:nvPr>
            <p:ph idx="2" type="body"/>
          </p:nvPr>
        </p:nvSpPr>
        <p:spPr>
          <a:xfrm>
            <a:off x="333645" y="887124"/>
            <a:ext cx="8476712" cy="70326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9525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rPr lang="en-CA"/>
              <a:t>Danger: Prompt Injection</a:t>
            </a:r>
            <a:endParaRPr/>
          </a:p>
        </p:txBody>
      </p:sp>
      <p:sp>
        <p:nvSpPr>
          <p:cNvPr id="213" name="Google Shape;213;p36"/>
          <p:cNvSpPr txBox="1"/>
          <p:nvPr/>
        </p:nvSpPr>
        <p:spPr>
          <a:xfrm>
            <a:off x="486044" y="1875390"/>
            <a:ext cx="8476712" cy="279100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</a:pPr>
            <a:r>
              <a:rPr b="0" i="0" lang="en-CA" sz="24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Convince AI to violate its own rules</a:t>
            </a:r>
            <a:endParaRPr/>
          </a:p>
          <a:p>
            <a: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</a:pPr>
            <a:r>
              <a:rPr b="0" i="0" lang="en-CA" sz="24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Reveal secrets</a:t>
            </a:r>
            <a:endParaRPr/>
          </a:p>
          <a:p>
            <a: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</a:pPr>
            <a:r>
              <a:rPr b="0" i="0" lang="en-CA" sz="24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Produce unwanted output</a:t>
            </a:r>
            <a:endParaRPr/>
          </a:p>
          <a:p>
            <a: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</a:pPr>
            <a:r>
              <a:rPr b="0" i="0" lang="en-CA" sz="24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Take unwanted action with agents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5800" y="1541257"/>
            <a:ext cx="7772400" cy="2932981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37"/>
          <p:cNvSpPr txBox="1"/>
          <p:nvPr>
            <p:ph idx="2" type="body"/>
          </p:nvPr>
        </p:nvSpPr>
        <p:spPr>
          <a:xfrm>
            <a:off x="333645" y="887124"/>
            <a:ext cx="8476712" cy="70326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9525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rPr lang="en-CA"/>
              <a:t>Danger: Prompt Injection</a:t>
            </a:r>
            <a:endParaRPr/>
          </a:p>
        </p:txBody>
      </p:sp>
      <p:sp>
        <p:nvSpPr>
          <p:cNvPr id="220" name="Google Shape;220;p37"/>
          <p:cNvSpPr txBox="1"/>
          <p:nvPr/>
        </p:nvSpPr>
        <p:spPr>
          <a:xfrm>
            <a:off x="767300" y="4435354"/>
            <a:ext cx="7609399" cy="61785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9525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b="0" i="0" lang="en-CA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“Prompt Injection attack against LLM-integrated Applications”</a:t>
            </a:r>
            <a:endParaRPr/>
          </a:p>
          <a:p>
            <a:pPr indent="0" lvl="0" marL="9525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b="0" i="0" lang="en-CA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Yi Liu et al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8"/>
          <p:cNvSpPr txBox="1"/>
          <p:nvPr>
            <p:ph idx="1" type="body"/>
          </p:nvPr>
        </p:nvSpPr>
        <p:spPr>
          <a:xfrm>
            <a:off x="333644" y="1722990"/>
            <a:ext cx="8476712" cy="279100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6195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100"/>
              <a:buChar char="●"/>
            </a:pPr>
            <a:r>
              <a:rPr lang="en-CA"/>
              <a:t>trivial example: reveal system prompt</a:t>
            </a:r>
            <a:endParaRPr/>
          </a:p>
          <a:p>
            <a:pPr indent="-3619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100"/>
              <a:buChar char="●"/>
            </a:pPr>
            <a:r>
              <a:rPr lang="en-CA"/>
              <a:t>more realistic extensions: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○"/>
            </a:pPr>
            <a:r>
              <a:rPr lang="en-CA"/>
              <a:t>reveal training data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○"/>
            </a:pPr>
            <a:r>
              <a:rPr lang="en-CA"/>
              <a:t>reveal RAG corpus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800"/>
              <a:buChar char="○"/>
            </a:pPr>
            <a:r>
              <a:rPr lang="en-CA"/>
              <a:t>perform unwanted agent actions</a:t>
            </a:r>
            <a:endParaRPr/>
          </a:p>
        </p:txBody>
      </p:sp>
      <p:sp>
        <p:nvSpPr>
          <p:cNvPr id="226" name="Google Shape;226;p38"/>
          <p:cNvSpPr txBox="1"/>
          <p:nvPr>
            <p:ph idx="2" type="body"/>
          </p:nvPr>
        </p:nvSpPr>
        <p:spPr>
          <a:xfrm>
            <a:off x="333645" y="887124"/>
            <a:ext cx="8476712" cy="70326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9525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rPr lang="en-CA"/>
              <a:t>Demo: Prompt Injection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2" name="Google Shape;23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6199" y="-122425"/>
            <a:ext cx="9296399" cy="55651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0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8" name="Google Shape;238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188" y="0"/>
            <a:ext cx="8229617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4" name="Google Shape;244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188" y="3"/>
            <a:ext cx="8229617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42"/>
          <p:cNvSpPr txBox="1"/>
          <p:nvPr>
            <p:ph idx="1" type="body"/>
          </p:nvPr>
        </p:nvSpPr>
        <p:spPr>
          <a:xfrm>
            <a:off x="333644" y="1722990"/>
            <a:ext cx="8476712" cy="279100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6195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en-CA"/>
              <a:t>The launch system has been disabled.</a:t>
            </a:r>
            <a:endParaRPr/>
          </a:p>
        </p:txBody>
      </p:sp>
      <p:sp>
        <p:nvSpPr>
          <p:cNvPr id="250" name="Google Shape;250;p42"/>
          <p:cNvSpPr txBox="1"/>
          <p:nvPr>
            <p:ph idx="2" type="body"/>
          </p:nvPr>
        </p:nvSpPr>
        <p:spPr>
          <a:xfrm>
            <a:off x="333645" y="887124"/>
            <a:ext cx="8476712" cy="70326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9525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rPr lang="en-CA"/>
              <a:t>Victory for the attackers!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43"/>
          <p:cNvSpPr txBox="1"/>
          <p:nvPr>
            <p:ph idx="1" type="body"/>
          </p:nvPr>
        </p:nvSpPr>
        <p:spPr>
          <a:xfrm>
            <a:off x="333644" y="1722990"/>
            <a:ext cx="8476800" cy="27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6195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en-CA"/>
              <a:t>Allowlist for dependencies</a:t>
            </a:r>
            <a:endParaRPr/>
          </a:p>
          <a:p>
            <a:pPr indent="-36195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en-CA"/>
              <a:t>OpenSSF Scorecard</a:t>
            </a:r>
            <a:endParaRPr/>
          </a:p>
          <a:p>
            <a:pPr indent="-36195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en-CA"/>
              <a:t>Static &amp; dynamic analysis</a:t>
            </a:r>
            <a:endParaRPr/>
          </a:p>
          <a:p>
            <a:pPr indent="-36195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en-CA"/>
              <a:t>AI-assisted reviews</a:t>
            </a:r>
            <a:endParaRPr/>
          </a:p>
        </p:txBody>
      </p:sp>
      <p:sp>
        <p:nvSpPr>
          <p:cNvPr id="256" name="Google Shape;256;p43"/>
          <p:cNvSpPr txBox="1"/>
          <p:nvPr>
            <p:ph idx="2" type="body"/>
          </p:nvPr>
        </p:nvSpPr>
        <p:spPr>
          <a:xfrm>
            <a:off x="333645" y="887124"/>
            <a:ext cx="8476800" cy="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9525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rPr lang="en-CA"/>
              <a:t>Defense: Supply Chain Controls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44"/>
          <p:cNvSpPr txBox="1"/>
          <p:nvPr>
            <p:ph idx="1" type="body"/>
          </p:nvPr>
        </p:nvSpPr>
        <p:spPr>
          <a:xfrm>
            <a:off x="333644" y="1722990"/>
            <a:ext cx="8476712" cy="279100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/>
          </a:p>
          <a:p>
            <a: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/>
          </a:p>
        </p:txBody>
      </p:sp>
      <p:sp>
        <p:nvSpPr>
          <p:cNvPr id="262" name="Google Shape;262;p44"/>
          <p:cNvSpPr txBox="1"/>
          <p:nvPr>
            <p:ph idx="2" type="body"/>
          </p:nvPr>
        </p:nvSpPr>
        <p:spPr>
          <a:xfrm>
            <a:off x="333645" y="887124"/>
            <a:ext cx="8476712" cy="70326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9525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rPr lang="en-CA"/>
              <a:t>Defense: Deobfuscation and Summarization</a:t>
            </a:r>
            <a:endParaRPr/>
          </a:p>
        </p:txBody>
      </p:sp>
      <p:sp>
        <p:nvSpPr>
          <p:cNvPr id="263" name="Google Shape;263;p44"/>
          <p:cNvSpPr txBox="1"/>
          <p:nvPr/>
        </p:nvSpPr>
        <p:spPr>
          <a:xfrm>
            <a:off x="486044" y="1875390"/>
            <a:ext cx="8476712" cy="279100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</a:pPr>
            <a:r>
              <a:rPr b="0" i="0" lang="en-CA" sz="24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AI analyzes obfuscated or unobvious code</a:t>
            </a:r>
            <a:endParaRPr/>
          </a:p>
          <a:p>
            <a: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</a:pPr>
            <a:r>
              <a:rPr b="0" i="0" lang="en-CA" sz="24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Can identify unexpected behavior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5"/>
          <p:cNvSpPr txBox="1"/>
          <p:nvPr>
            <p:ph idx="1" type="body"/>
          </p:nvPr>
        </p:nvSpPr>
        <p:spPr>
          <a:xfrm>
            <a:off x="333644" y="1722990"/>
            <a:ext cx="8476800" cy="27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/>
          </a:p>
        </p:txBody>
      </p:sp>
      <p:sp>
        <p:nvSpPr>
          <p:cNvPr id="269" name="Google Shape;269;p45"/>
          <p:cNvSpPr txBox="1"/>
          <p:nvPr>
            <p:ph idx="2" type="body"/>
          </p:nvPr>
        </p:nvSpPr>
        <p:spPr>
          <a:xfrm>
            <a:off x="333645" y="887124"/>
            <a:ext cx="8476800" cy="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9525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rPr lang="en-CA"/>
              <a:t>Demo: </a:t>
            </a:r>
            <a:r>
              <a:rPr lang="en-CA"/>
              <a:t>Deobfuscation and Summarization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6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5" name="Google Shape;275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0913" y="-38372"/>
            <a:ext cx="4302178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7"/>
          <p:cNvSpPr txBox="1"/>
          <p:nvPr>
            <p:ph idx="1" type="body"/>
          </p:nvPr>
        </p:nvSpPr>
        <p:spPr>
          <a:xfrm>
            <a:off x="333644" y="1722990"/>
            <a:ext cx="8476712" cy="279100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/>
          </a:p>
          <a:p>
            <a: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/>
          </a:p>
        </p:txBody>
      </p:sp>
      <p:sp>
        <p:nvSpPr>
          <p:cNvPr id="281" name="Google Shape;281;p47"/>
          <p:cNvSpPr txBox="1"/>
          <p:nvPr>
            <p:ph idx="2" type="body"/>
          </p:nvPr>
        </p:nvSpPr>
        <p:spPr>
          <a:xfrm>
            <a:off x="333645" y="887124"/>
            <a:ext cx="8476712" cy="70326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9525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rPr lang="en-CA"/>
              <a:t>Defense: Request &amp; Response Filtering</a:t>
            </a:r>
            <a:endParaRPr/>
          </a:p>
        </p:txBody>
      </p:sp>
      <p:sp>
        <p:nvSpPr>
          <p:cNvPr id="282" name="Google Shape;282;p47"/>
          <p:cNvSpPr txBox="1"/>
          <p:nvPr/>
        </p:nvSpPr>
        <p:spPr>
          <a:xfrm>
            <a:off x="486044" y="1875390"/>
            <a:ext cx="8476712" cy="279100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</a:pPr>
            <a:r>
              <a:rPr b="0" i="0" lang="en-CA" sz="24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Can layer specialized LLMs, but still non-deterministic.</a:t>
            </a:r>
            <a:endParaRPr/>
          </a:p>
          <a:p>
            <a: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</a:pPr>
            <a:r>
              <a:rPr b="0" i="0" lang="en-CA" sz="24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Hard-coded filters in AI applications.</a:t>
            </a:r>
            <a:endParaRPr/>
          </a:p>
          <a:p>
            <a: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</a:pPr>
            <a:r>
              <a:rPr b="0" i="0" lang="en-CA" sz="24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Proxies filtering AI web requests for platforms.</a:t>
            </a:r>
            <a:endParaRPr/>
          </a:p>
          <a:p>
            <a: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</a:pPr>
            <a:r>
              <a:rPr b="0" i="0" lang="en-CA" sz="24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Exploit scanning in requests + secret scanning in responses.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8"/>
          <p:cNvSpPr txBox="1"/>
          <p:nvPr>
            <p:ph idx="1" type="body"/>
          </p:nvPr>
        </p:nvSpPr>
        <p:spPr>
          <a:xfrm>
            <a:off x="333644" y="1722990"/>
            <a:ext cx="8476712" cy="279100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/>
          </a:p>
          <a:p>
            <a: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/>
          </a:p>
        </p:txBody>
      </p:sp>
      <p:sp>
        <p:nvSpPr>
          <p:cNvPr id="288" name="Google Shape;288;p48"/>
          <p:cNvSpPr txBox="1"/>
          <p:nvPr>
            <p:ph idx="2" type="body"/>
          </p:nvPr>
        </p:nvSpPr>
        <p:spPr>
          <a:xfrm>
            <a:off x="333645" y="887124"/>
            <a:ext cx="8476712" cy="70326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9525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rPr lang="en-CA"/>
              <a:t>Defense: Attack-Resistant Prompts</a:t>
            </a:r>
            <a:endParaRPr/>
          </a:p>
        </p:txBody>
      </p:sp>
      <p:sp>
        <p:nvSpPr>
          <p:cNvPr id="289" name="Google Shape;289;p48"/>
          <p:cNvSpPr txBox="1"/>
          <p:nvPr/>
        </p:nvSpPr>
        <p:spPr>
          <a:xfrm>
            <a:off x="486044" y="1875390"/>
            <a:ext cx="8476712" cy="279100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</a:pPr>
            <a:r>
              <a:rPr b="0" i="0" lang="en-CA" sz="24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Reduce likelihood of successful prompt injection</a:t>
            </a:r>
            <a:endParaRPr/>
          </a:p>
          <a:p>
            <a: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</a:pPr>
            <a:r>
              <a:rPr b="0" i="0" lang="en-CA" sz="24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Increase focus and discipline</a:t>
            </a:r>
            <a:endParaRPr/>
          </a:p>
          <a:p>
            <a: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</a:pPr>
            <a:r>
              <a:rPr b="0" i="0" lang="en-CA" sz="24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Still non-deterministic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2"/>
          <p:cNvSpPr txBox="1"/>
          <p:nvPr/>
        </p:nvSpPr>
        <p:spPr>
          <a:xfrm>
            <a:off x="470843" y="3284247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</a:pPr>
            <a:r>
              <a:rPr b="0" i="1" lang="en-CA" sz="2700" u="none" cap="none" strike="noStrike">
                <a:solidFill>
                  <a:srgbClr val="316CE5"/>
                </a:solidFill>
                <a:latin typeface="VT323"/>
                <a:ea typeface="VT323"/>
                <a:cs typeface="VT323"/>
                <a:sym typeface="VT323"/>
              </a:rPr>
              <a:t>Shane Lawrence / Sr. Staff Engineer / Shopify</a:t>
            </a:r>
            <a:endParaRPr b="0" i="0" sz="1100" u="none" cap="none" strike="noStrike">
              <a:solidFill>
                <a:srgbClr val="316CE5"/>
              </a:solidFill>
              <a:latin typeface="VT323"/>
              <a:ea typeface="VT323"/>
              <a:cs typeface="VT323"/>
              <a:sym typeface="VT323"/>
            </a:endParaRPr>
          </a:p>
        </p:txBody>
      </p:sp>
      <p:sp>
        <p:nvSpPr>
          <p:cNvPr id="121" name="Google Shape;121;p22"/>
          <p:cNvSpPr txBox="1"/>
          <p:nvPr/>
        </p:nvSpPr>
        <p:spPr>
          <a:xfrm>
            <a:off x="470843" y="1574032"/>
            <a:ext cx="7886700" cy="1810518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Font typeface="Arial"/>
              <a:buNone/>
            </a:pPr>
            <a:r>
              <a:rPr b="1" i="0" lang="en-CA" sz="6000" u="none" cap="none" strike="noStrike">
                <a:solidFill>
                  <a:srgbClr val="316CE5"/>
                </a:solidFill>
                <a:latin typeface="VT323"/>
                <a:ea typeface="VT323"/>
                <a:cs typeface="VT323"/>
                <a:sym typeface="VT323"/>
              </a:rPr>
              <a:t>ATTACK, DEFENSE &amp; DANGER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Font typeface="Arial"/>
              <a:buNone/>
            </a:pPr>
            <a:r>
              <a:rPr b="0" i="0" lang="en-CA" sz="4800" u="none" cap="none" strike="noStrike">
                <a:solidFill>
                  <a:srgbClr val="316CE5"/>
                </a:solidFill>
                <a:latin typeface="VT323"/>
                <a:ea typeface="VT323"/>
                <a:cs typeface="VT323"/>
                <a:sym typeface="VT323"/>
              </a:rPr>
              <a:t>IN THE AGE OF A.I.</a:t>
            </a:r>
            <a:endParaRPr b="0" i="0" sz="4800" u="none" cap="none" strike="noStrike">
              <a:solidFill>
                <a:srgbClr val="316CE5"/>
              </a:solidFill>
              <a:latin typeface="VT323"/>
              <a:ea typeface="VT323"/>
              <a:cs typeface="VT323"/>
              <a:sym typeface="VT323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9"/>
          <p:cNvSpPr txBox="1"/>
          <p:nvPr>
            <p:ph idx="1" type="body"/>
          </p:nvPr>
        </p:nvSpPr>
        <p:spPr>
          <a:xfrm>
            <a:off x="333644" y="1722990"/>
            <a:ext cx="8476712" cy="279100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/>
          </a:p>
        </p:txBody>
      </p:sp>
      <p:sp>
        <p:nvSpPr>
          <p:cNvPr id="295" name="Google Shape;295;p49"/>
          <p:cNvSpPr txBox="1"/>
          <p:nvPr>
            <p:ph idx="2" type="body"/>
          </p:nvPr>
        </p:nvSpPr>
        <p:spPr>
          <a:xfrm>
            <a:off x="333645" y="887124"/>
            <a:ext cx="8476712" cy="70326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9525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rPr lang="en-CA"/>
              <a:t>Demo: Attack-Resistant Prompt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50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1" name="Google Shape;301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48850"/>
            <a:ext cx="9144003" cy="22458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5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7" name="Google Shape;307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188" y="3"/>
            <a:ext cx="8229617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52"/>
          <p:cNvSpPr txBox="1"/>
          <p:nvPr>
            <p:ph idx="1" type="body"/>
          </p:nvPr>
        </p:nvSpPr>
        <p:spPr>
          <a:xfrm>
            <a:off x="333644" y="1722990"/>
            <a:ext cx="8476712" cy="279100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/>
          </a:p>
          <a:p>
            <a: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/>
          </a:p>
        </p:txBody>
      </p:sp>
      <p:sp>
        <p:nvSpPr>
          <p:cNvPr id="313" name="Google Shape;313;p52"/>
          <p:cNvSpPr txBox="1"/>
          <p:nvPr>
            <p:ph idx="2" type="body"/>
          </p:nvPr>
        </p:nvSpPr>
        <p:spPr>
          <a:xfrm>
            <a:off x="333645" y="887124"/>
            <a:ext cx="8476712" cy="70326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9525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rPr lang="en-CA"/>
              <a:t>Mission Accomplished!</a:t>
            </a:r>
            <a:endParaRPr/>
          </a:p>
        </p:txBody>
      </p:sp>
      <p:sp>
        <p:nvSpPr>
          <p:cNvPr id="314" name="Google Shape;314;p52"/>
          <p:cNvSpPr txBox="1"/>
          <p:nvPr/>
        </p:nvSpPr>
        <p:spPr>
          <a:xfrm>
            <a:off x="486044" y="1875390"/>
            <a:ext cx="8476712" cy="279100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</a:pPr>
            <a:r>
              <a:rPr b="0" i="0" lang="en-CA" sz="24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Scan the QR code to provide feedback.</a:t>
            </a:r>
            <a:endParaRPr/>
          </a:p>
          <a:p>
            <a: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</a:pPr>
            <a:r>
              <a:rPr b="0" i="0" lang="en-CA" sz="24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Find my links at the domain below.</a:t>
            </a:r>
            <a:endParaRPr/>
          </a:p>
        </p:txBody>
      </p:sp>
      <p:pic>
        <p:nvPicPr>
          <p:cNvPr id="315" name="Google Shape;315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52994" y="2352494"/>
            <a:ext cx="2791006" cy="27910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3"/>
          <p:cNvSpPr txBox="1"/>
          <p:nvPr>
            <p:ph idx="1" type="body"/>
          </p:nvPr>
        </p:nvSpPr>
        <p:spPr>
          <a:xfrm>
            <a:off x="333644" y="1722990"/>
            <a:ext cx="8476712" cy="279100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/>
          </a:p>
        </p:txBody>
      </p:sp>
      <p:sp>
        <p:nvSpPr>
          <p:cNvPr id="127" name="Google Shape;127;p23"/>
          <p:cNvSpPr txBox="1"/>
          <p:nvPr>
            <p:ph idx="2" type="body"/>
          </p:nvPr>
        </p:nvSpPr>
        <p:spPr>
          <a:xfrm>
            <a:off x="333645" y="887124"/>
            <a:ext cx="8476712" cy="70326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9525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rPr lang="en-CA"/>
              <a:t>Demo: Premise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0"/>
            <a:ext cx="82296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5"/>
          <p:cNvSpPr txBox="1"/>
          <p:nvPr>
            <p:ph idx="1" type="body"/>
          </p:nvPr>
        </p:nvSpPr>
        <p:spPr>
          <a:xfrm>
            <a:off x="333644" y="1722990"/>
            <a:ext cx="8476712" cy="279100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6195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en-CA"/>
              <a:t>Difficult to target.</a:t>
            </a:r>
            <a:endParaRPr/>
          </a:p>
          <a:p>
            <a:pPr indent="-36195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en-CA"/>
              <a:t>Must be done in advance.</a:t>
            </a:r>
            <a:endParaRPr/>
          </a:p>
          <a:p>
            <a:pPr indent="-36195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en-CA"/>
              <a:t>Significant supply chain risk.</a:t>
            </a:r>
            <a:endParaRPr/>
          </a:p>
        </p:txBody>
      </p:sp>
      <p:sp>
        <p:nvSpPr>
          <p:cNvPr id="139" name="Google Shape;139;p25"/>
          <p:cNvSpPr txBox="1"/>
          <p:nvPr>
            <p:ph idx="2" type="body"/>
          </p:nvPr>
        </p:nvSpPr>
        <p:spPr>
          <a:xfrm>
            <a:off x="333645" y="887124"/>
            <a:ext cx="8476712" cy="70326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9525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rPr lang="en-CA"/>
              <a:t>Attack: Name Squatting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03445" y="660916"/>
            <a:ext cx="6567777" cy="4734023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6"/>
          <p:cNvSpPr txBox="1"/>
          <p:nvPr>
            <p:ph idx="1" type="body"/>
          </p:nvPr>
        </p:nvSpPr>
        <p:spPr>
          <a:xfrm>
            <a:off x="333644" y="1176247"/>
            <a:ext cx="8476712" cy="279100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9525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rPr b="1" lang="en-CA"/>
              <a:t>Example:</a:t>
            </a:r>
            <a:endParaRPr/>
          </a:p>
          <a:p>
            <a:pPr indent="0" lvl="0" marL="9525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rPr lang="en-CA"/>
              <a:t>huggingface-cli</a:t>
            </a:r>
            <a:endParaRPr/>
          </a:p>
          <a:p>
            <a:pPr indent="0" lvl="0" marL="9525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/>
          </a:p>
          <a:p>
            <a:pPr indent="0" lvl="0" marL="9525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rPr b="1" lang="en-CA"/>
              <a:t>Credit</a:t>
            </a:r>
            <a:r>
              <a:rPr lang="en-CA"/>
              <a:t>:</a:t>
            </a:r>
            <a:endParaRPr/>
          </a:p>
          <a:p>
            <a:pPr indent="0" lvl="0" marL="9525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rPr lang="en-CA"/>
              <a:t>Bar Lanyado</a:t>
            </a:r>
            <a:endParaRPr/>
          </a:p>
          <a:p>
            <a:pPr indent="0" lvl="0" marL="9525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rPr lang="en-CA"/>
              <a:t>(Lasso Security)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7"/>
          <p:cNvSpPr txBox="1"/>
          <p:nvPr>
            <p:ph idx="1" type="body"/>
          </p:nvPr>
        </p:nvSpPr>
        <p:spPr>
          <a:xfrm>
            <a:off x="333644" y="1722990"/>
            <a:ext cx="8476712" cy="279100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6195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Char char="●"/>
            </a:pPr>
            <a:r>
              <a:rPr lang="en-CA"/>
              <a:t>traditional typosquatting: matplotlib → mathplotlib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6195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Char char="●"/>
            </a:pPr>
            <a:r>
              <a:rPr lang="en-CA"/>
              <a:t>AI name squatting:</a:t>
            </a:r>
            <a:endParaRPr/>
          </a:p>
          <a:p>
            <a:pPr indent="-3429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CA"/>
              <a:t>"What are the top 100 Python packages you would recommend if you were helping a developer write a script?"</a:t>
            </a:r>
            <a:endParaRPr/>
          </a:p>
          <a:p>
            <a:pPr indent="-3429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CA"/>
              <a:t>Write a fork of $REAL_NAME called $OUR_NAME</a:t>
            </a:r>
            <a:endParaRPr/>
          </a:p>
          <a:p>
            <a:pPr indent="-3429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CA"/>
              <a:t>Write 100 blog posts about $OUR_NAME and how great it is</a:t>
            </a:r>
            <a:endParaRPr/>
          </a:p>
          <a:p>
            <a:pPr indent="-3429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CA"/>
              <a:t>Write 10 sample applications demonstrating use of $OUR_NAME</a:t>
            </a:r>
            <a:endParaRPr/>
          </a:p>
        </p:txBody>
      </p:sp>
      <p:sp>
        <p:nvSpPr>
          <p:cNvPr id="151" name="Google Shape;151;p27"/>
          <p:cNvSpPr txBox="1"/>
          <p:nvPr>
            <p:ph idx="2" type="body"/>
          </p:nvPr>
        </p:nvSpPr>
        <p:spPr>
          <a:xfrm>
            <a:off x="333645" y="887124"/>
            <a:ext cx="8476712" cy="70326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9525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rPr lang="en-CA"/>
              <a:t>Demo: Name Squatting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"/>
            <a:ext cx="4302178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41828" y="3"/>
            <a:ext cx="4302174" cy="51434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